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CoTask AI · 商业计划书  ｜  第 01 / 13 页</a:t>
            </a:r>
          </a:p>
          <a:p>
            <a:pPr>
              <a:spcBef>
                <a:spcPts val="400"/>
              </a:spcBef>
              <a:defRPr sz="2200" b="1">
                <a:solidFill>
                  <a:srgbClr val="F8FAFC"/>
                </a:solidFill>
                <a:latin typeface="PingFang SC"/>
              </a:defRPr>
            </a:pPr>
            <a:r>
              <a:t>CoTask AI 智汇协同 · 研发众包与博弈分账网络</a:t>
            </a:r>
          </a:p>
          <a:p>
            <a:pPr>
              <a:spcBef>
                <a:spcPts val="300"/>
              </a:spcBef>
              <a:defRPr sz="1200">
                <a:solidFill>
                  <a:srgbClr val="94A3B8"/>
                </a:solidFill>
                <a:latin typeface="PingFang SC"/>
              </a:defRPr>
            </a:pPr>
            <a:r>
              <a:t>商业计划书 (Business Plan &amp; Pitch Deck) ｜ 面向风险投资机构 (VC) 与产业战略投资方</a:t>
            </a:r>
          </a:p>
        </p:txBody>
      </p:sp>
      <p:sp>
        <p:nvSpPr>
          <p:cNvPr id="5" name="Rounded Rectangle 4"/>
          <p:cNvSpPr/>
          <p:nvPr/>
        </p:nvSpPr>
        <p:spPr>
          <a:xfrm>
            <a:off x="731520" y="1737360"/>
            <a:ext cx="10728655"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365760" rIns="365760" tIns="365760" bIns="365760"/>
          <a:lstStyle/>
          <a:p>
            <a:pPr algn="ctr">
              <a:defRPr sz="1800" b="1">
                <a:solidFill>
                  <a:srgbClr val="34D399"/>
                </a:solidFill>
              </a:defRPr>
            </a:pPr>
            <a:r>
              <a:t>【融资请求与核心决定句 (J1 / P1 / B2)】</a:t>
            </a:r>
          </a:p>
          <a:p>
            <a:pPr>
              <a:spcBef>
                <a:spcPts val="1400"/>
              </a:spcBef>
              <a:defRPr sz="1400">
                <a:solidFill>
                  <a:srgbClr val="F8FAFC"/>
                </a:solidFill>
              </a:defRPr>
            </a:pPr>
            <a:r>
              <a:t>■ 核心决定：CoTask AI 拟融资人民币 1,200 万元，出让投后 10.0% 股权，投后估值 1.20 亿元（对应投前估值 1.08 亿元）。</a:t>
            </a:r>
            <a:br/>
            <a:r>
              <a:t>■ 读者定向：早期科技风险投资机构 (VC) 与生物医药智算战略投资方（本材料仅面向专业机构投资者）。</a:t>
            </a:r>
            <a:br/>
            <a:r>
              <a:t>■ 资金目标：支撑 18 个月内完成沙普利分账专利算法落地、打通 50 家企业级付费闭环、实现打平并跑通单位经济。</a:t>
            </a:r>
            <a:br/>
            <a:r>
              <a:t>■ 核心定位：连接泛生物医药/大模型研发外包需求方与全球顶级独立开发者的去中心化众包与链上托管分账网络。</a:t>
            </a:r>
          </a:p>
        </p:txBody>
      </p:sp>
      <p:sp>
        <p:nvSpPr>
          <p:cNvPr id="6" name="TextBox 5"/>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智汇协同 2026 年第 3 季度财务模型与董事会立项决议；数据有效期至 2026-12-31。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真实需求验证 · J2 / P4  ｜  第 02 / 13 页</a:t>
            </a:r>
          </a:p>
          <a:p>
            <a:pPr>
              <a:spcBef>
                <a:spcPts val="400"/>
              </a:spcBef>
              <a:defRPr sz="2200" b="1">
                <a:solidFill>
                  <a:srgbClr val="F8FAFC"/>
                </a:solidFill>
                <a:latin typeface="PingFang SC"/>
              </a:defRPr>
            </a:pPr>
            <a:r>
              <a:t>真实需求与四问发生史：这件事到底发生过没有？</a:t>
            </a:r>
          </a:p>
          <a:p>
            <a:pPr>
              <a:spcBef>
                <a:spcPts val="300"/>
              </a:spcBef>
              <a:defRPr sz="1200">
                <a:solidFill>
                  <a:srgbClr val="94A3B8"/>
                </a:solidFill>
                <a:latin typeface="PingFang SC"/>
              </a:defRPr>
            </a:pPr>
            <a:r>
              <a:t>拒绝概念假设与纸上谈兵，逐项核验需求、付费、交付、获客四项真实发生历史</a:t>
            </a:r>
          </a:p>
        </p:txBody>
      </p:sp>
      <p:sp>
        <p:nvSpPr>
          <p:cNvPr id="5" name="Rounded Rectangle 4"/>
          <p:cNvSpPr/>
          <p:nvPr/>
        </p:nvSpPr>
        <p:spPr>
          <a:xfrm>
            <a:off x="731520"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4D399"/>
                </a:solidFill>
              </a:defRPr>
            </a:pPr>
            <a:r>
              <a:t>【已发生】 1. 需求发生过没有？</a:t>
            </a:r>
          </a:p>
          <a:p>
            <a:pPr>
              <a:spcBef>
                <a:spcPts val="400"/>
              </a:spcBef>
              <a:defRPr sz="1100">
                <a:solidFill>
                  <a:srgbClr val="E2E8F0"/>
                </a:solidFill>
              </a:defRPr>
            </a:pPr>
            <a:r>
              <a:t>【已发生】2026 年 8-9 月深度调研 24 家生物多组学与垂类 AI 企业团队。</a:t>
            </a:r>
            <a:br/>
            <a:r>
              <a:t>87.5% 受访团队面临交付周期漫长、资深算力专家招募成本过高痛点，存在常态化外部敏捷众包需求。</a:t>
            </a:r>
          </a:p>
        </p:txBody>
      </p:sp>
      <p:sp>
        <p:nvSpPr>
          <p:cNvPr id="6" name="Rounded Rectangle 5"/>
          <p:cNvSpPr/>
          <p:nvPr/>
        </p:nvSpPr>
        <p:spPr>
          <a:xfrm>
            <a:off x="6248095"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4D399"/>
                </a:solidFill>
              </a:defRPr>
            </a:pPr>
            <a:r>
              <a:t>【已发生】 2. 付费发生过没有？</a:t>
            </a:r>
          </a:p>
          <a:p>
            <a:pPr>
              <a:spcBef>
                <a:spcPts val="400"/>
              </a:spcBef>
              <a:defRPr sz="1100">
                <a:solidFill>
                  <a:srgbClr val="E2E8F0"/>
                </a:solidFill>
              </a:defRPr>
            </a:pPr>
            <a:r>
              <a:t>【已发生】内部封闭试点运行期间，合作药企与外部科研组累计实际结算付费 12 笔真实研发工单。</a:t>
            </a:r>
            <a:br/>
            <a:r>
              <a:t>企业客户累计真实结算资金 34.8 万元，平均客单价 85,000 元，全部完成资金结转。</a:t>
            </a:r>
          </a:p>
        </p:txBody>
      </p:sp>
      <p:sp>
        <p:nvSpPr>
          <p:cNvPr id="7" name="Rounded Rectangle 6"/>
          <p:cNvSpPr/>
          <p:nvPr/>
        </p:nvSpPr>
        <p:spPr>
          <a:xfrm>
            <a:off x="731520"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4D399"/>
                </a:solidFill>
              </a:defRPr>
            </a:pPr>
            <a:r>
              <a:t>【已发生】 3. 交付发生过没有？</a:t>
            </a:r>
          </a:p>
          <a:p>
            <a:pPr>
              <a:spcBef>
                <a:spcPts val="400"/>
              </a:spcBef>
              <a:defRPr sz="1100">
                <a:solidFill>
                  <a:srgbClr val="E2E8F0"/>
                </a:solidFill>
              </a:defRPr>
            </a:pPr>
            <a:r>
              <a:t>【已发生】平台累计完成交付 12 个多组学算法与企业智能体工程。</a:t>
            </a:r>
            <a:br/>
            <a:r>
              <a:t>自动化测试用例覆盖率 94.2%，全部一次性通过客户终审验收，无一例代码退款争议。</a:t>
            </a:r>
          </a:p>
        </p:txBody>
      </p:sp>
      <p:sp>
        <p:nvSpPr>
          <p:cNvPr id="8" name="Rounded Rectangle 7"/>
          <p:cNvSpPr/>
          <p:nvPr/>
        </p:nvSpPr>
        <p:spPr>
          <a:xfrm>
            <a:off x="6248095"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FBBF24"/>
                </a:solidFill>
              </a:defRPr>
            </a:pPr>
            <a:r>
              <a:t>【待验证】 4. 获客发生过没有？</a:t>
            </a:r>
          </a:p>
          <a:p>
            <a:pPr>
              <a:spcBef>
                <a:spcPts val="400"/>
              </a:spcBef>
              <a:defRPr sz="1100">
                <a:solidFill>
                  <a:srgbClr val="E2E8F0"/>
                </a:solidFill>
              </a:defRPr>
            </a:pPr>
            <a:r>
              <a:t>【尚未验证/待赌假设】当前 12 笔订单均来自既有科研生态合作网络。</a:t>
            </a:r>
            <a:br/>
            <a:r>
              <a:t>完全匿名的纯外部中小企业自主获客转化漏斗尚未得到规模化商业验证，是本轮需验证的核心假设。</a:t>
            </a:r>
          </a:p>
        </p:txBody>
      </p:sp>
      <p:sp>
        <p:nvSpPr>
          <p:cNvPr id="9" name="TextBox 8"/>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来源：华大先研与合作药企 2026 年 8-9 月 12 笔工单结转流水单与真实银行回单。</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待赌项清单 · J2 / P5 / P6 / P7  ｜  第 03 / 13 页</a:t>
            </a:r>
          </a:p>
          <a:p>
            <a:pPr>
              <a:spcBef>
                <a:spcPts val="400"/>
              </a:spcBef>
              <a:defRPr sz="2200" b="1">
                <a:solidFill>
                  <a:srgbClr val="F8FAFC"/>
                </a:solidFill>
                <a:latin typeface="PingFang SC"/>
              </a:defRPr>
            </a:pPr>
            <a:r>
              <a:t>待赌项清单：我们要赌哪几件没发生过的事？</a:t>
            </a:r>
          </a:p>
          <a:p>
            <a:pPr>
              <a:spcBef>
                <a:spcPts val="300"/>
              </a:spcBef>
              <a:defRPr sz="1200">
                <a:solidFill>
                  <a:srgbClr val="94A3B8"/>
                </a:solidFill>
                <a:latin typeface="PingFang SC"/>
              </a:defRPr>
            </a:pPr>
            <a:r>
              <a:t>待赌件数：明写 3 项，按验证成本从低到高排列；验收判据全部为外部客观行为，拒绝内部口头认可</a:t>
            </a:r>
          </a:p>
        </p:txBody>
      </p:sp>
      <p:sp>
        <p:nvSpPr>
          <p:cNvPr id="5" name="Rounded Rectangle 4"/>
          <p:cNvSpPr/>
          <p:nvPr/>
        </p:nvSpPr>
        <p:spPr>
          <a:xfrm>
            <a:off x="731520"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38BDF8"/>
                </a:solidFill>
              </a:defRPr>
            </a:pPr>
            <a:r>
              <a:t>【验证成本：1.5 万元】</a:t>
            </a:r>
          </a:p>
          <a:p>
            <a:pPr>
              <a:spcBef>
                <a:spcPts val="400"/>
              </a:spcBef>
              <a:defRPr sz="1400" b="1">
                <a:solidFill>
                  <a:srgbClr val="F8FAFC"/>
                </a:solidFill>
              </a:defRPr>
            </a:pPr>
            <a:r>
              <a:t>待赌项 1：外部独立开发者接单意愿与交付质量稳定性</a:t>
            </a:r>
          </a:p>
          <a:p>
            <a:pPr>
              <a:spcBef>
                <a:spcPts val="800"/>
              </a:spcBef>
              <a:defRPr sz="1150">
                <a:solidFill>
                  <a:srgbClr val="E2E8F0"/>
                </a:solidFill>
              </a:defRPr>
            </a:pPr>
            <a:r>
              <a:t>■ 待赌事项：非熟人生态的外部生信/AI极客是否愿意在平台上接单并按期高质量交付？</a:t>
            </a:r>
            <a:br/>
            <a:r>
              <a:t>■ 验证动作：在 GitHub、Kaggle 及开发者社区定向发布 5 个公开赏金工单，设置自动化回归门槛。</a:t>
            </a:r>
            <a:br/>
            <a:r>
              <a:t>■ 外部行为判据：至少 15 名非熟人外部工程师提交有效 PR，单元测试通过率 &gt;90%。（外部行为，拒绝口头评价）</a:t>
            </a:r>
          </a:p>
        </p:txBody>
      </p:sp>
      <p:sp>
        <p:nvSpPr>
          <p:cNvPr id="6" name="Rounded Rectangle 5"/>
          <p:cNvSpPr/>
          <p:nvPr/>
        </p:nvSpPr>
        <p:spPr>
          <a:xfrm>
            <a:off x="4379976"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38BDF8"/>
                </a:solidFill>
              </a:defRPr>
            </a:pPr>
            <a:r>
              <a:t>【验证成本：8.0 万元】</a:t>
            </a:r>
          </a:p>
          <a:p>
            <a:pPr>
              <a:spcBef>
                <a:spcPts val="400"/>
              </a:spcBef>
              <a:defRPr sz="1400" b="1">
                <a:solidFill>
                  <a:srgbClr val="F8FAFC"/>
                </a:solidFill>
              </a:defRPr>
            </a:pPr>
            <a:r>
              <a:t>待赌项 2：企业客户对「沙普利博弈分账」与链上多签托管的接受度</a:t>
            </a:r>
          </a:p>
          <a:p>
            <a:pPr>
              <a:spcBef>
                <a:spcPts val="800"/>
              </a:spcBef>
              <a:defRPr sz="1150">
                <a:solidFill>
                  <a:srgbClr val="E2E8F0"/>
                </a:solidFill>
              </a:defRPr>
            </a:pPr>
            <a:r>
              <a:t>■ 待赌事项：企业客户是否认可算法自动量化贡献并同意在链上智能合约锁定预算？</a:t>
            </a:r>
            <a:br/>
            <a:r>
              <a:t>■ 验证动作：为 10 家外部付费试点企业部署自动化智能合约托管池与代码贡献矩阵。</a:t>
            </a:r>
            <a:br/>
            <a:r>
              <a:t>■ 外部行为判据：至少 6 家外部客户在无人工仲裁介入的前提下，系统自动全额结转款项。（外部行为）</a:t>
            </a:r>
          </a:p>
        </p:txBody>
      </p:sp>
      <p:sp>
        <p:nvSpPr>
          <p:cNvPr id="7" name="Rounded Rectangle 6"/>
          <p:cNvSpPr/>
          <p:nvPr/>
        </p:nvSpPr>
        <p:spPr>
          <a:xfrm>
            <a:off x="8028432"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38BDF8"/>
                </a:solidFill>
              </a:defRPr>
            </a:pPr>
            <a:r>
              <a:t>【验证成本：35.0 万元】</a:t>
            </a:r>
          </a:p>
          <a:p>
            <a:pPr>
              <a:spcBef>
                <a:spcPts val="400"/>
              </a:spcBef>
              <a:defRPr sz="1400" b="1">
                <a:solidFill>
                  <a:srgbClr val="F8FAFC"/>
                </a:solidFill>
              </a:defRPr>
            </a:pPr>
            <a:r>
              <a:t>待赌项 3：垂直领域规模化冷启动的转化率与获客成本 CAC</a:t>
            </a:r>
          </a:p>
          <a:p>
            <a:pPr>
              <a:spcBef>
                <a:spcPts val="800"/>
              </a:spcBef>
              <a:defRPr sz="1150">
                <a:solidFill>
                  <a:srgbClr val="E2E8F0"/>
                </a:solidFill>
              </a:defRPr>
            </a:pPr>
            <a:r>
              <a:t>■ 待赌事项：针对泛生物医药与 AI 研发企业的定向投放能否在设定 CAC 内实现规模化转化？</a:t>
            </a:r>
            <a:br/>
            <a:r>
              <a:t>■ 验证动作：对 200 家目标生物医药与智算企业进行精准定向拜访、行标沙龙与渠道投放。</a:t>
            </a:r>
            <a:br/>
            <a:r>
              <a:t>■ 外部行为判据：首期转化首单付费企业不少于 8 家，首单 GMV 高于 30,000 元。（外部行为）</a:t>
            </a:r>
          </a:p>
        </p:txBody>
      </p:sp>
      <p:sp>
        <p:nvSpPr>
          <p:cNvPr id="8" name="TextBox 7"/>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商业化待赌假设验证日志与 2026Q4 实验设计规程；若上述任一外部行为未发生，判定假设不成立。</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产品解决方案 · 闭环交付  ｜  第 04 / 13 页</a:t>
            </a:r>
          </a:p>
          <a:p>
            <a:pPr>
              <a:spcBef>
                <a:spcPts val="400"/>
              </a:spcBef>
              <a:defRPr sz="2200" b="1">
                <a:solidFill>
                  <a:srgbClr val="F8FAFC"/>
                </a:solidFill>
                <a:latin typeface="PingFang SC"/>
              </a:defRPr>
            </a:pPr>
            <a:r>
              <a:t>解决方案：AI 任务解构、协作沙箱与沙普利博弈分账</a:t>
            </a:r>
          </a:p>
          <a:p>
            <a:pPr>
              <a:spcBef>
                <a:spcPts val="300"/>
              </a:spcBef>
              <a:defRPr sz="1200">
                <a:solidFill>
                  <a:srgbClr val="94A3B8"/>
                </a:solidFill>
                <a:latin typeface="PingFang SC"/>
              </a:defRPr>
            </a:pPr>
            <a:r>
              <a:t>重塑研发众包流程：彻底根除「需求模糊、质量难控、利益分歧、数据泄漏」四大顽疾</a:t>
            </a:r>
          </a:p>
        </p:txBody>
      </p:sp>
      <p:sp>
        <p:nvSpPr>
          <p:cNvPr id="5" name="Rounded Rectangle 4"/>
          <p:cNvSpPr/>
          <p:nvPr/>
        </p:nvSpPr>
        <p:spPr>
          <a:xfrm>
            <a:off x="731520"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【智能拆解】 1. AI 任务拓扑解构 (Task Graph)</a:t>
            </a:r>
          </a:p>
          <a:p>
            <a:pPr>
              <a:spcBef>
                <a:spcPts val="400"/>
              </a:spcBef>
              <a:defRPr sz="1100">
                <a:solidFill>
                  <a:srgbClr val="E2E8F0"/>
                </a:solidFill>
              </a:defRPr>
            </a:pPr>
            <a:r>
              <a:t>企业输入复杂 R&amp;D 需求，平台通过专业智能体自动拆解为包含接口契约、回归测试基准、输入输出定义的原子工单 DAG 图。</a:t>
            </a:r>
          </a:p>
        </p:txBody>
      </p:sp>
      <p:sp>
        <p:nvSpPr>
          <p:cNvPr id="6" name="Rounded Rectangle 5"/>
          <p:cNvSpPr/>
          <p:nvPr/>
        </p:nvSpPr>
        <p:spPr>
          <a:xfrm>
            <a:off x="6248095"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4D399"/>
                </a:solidFill>
              </a:defRPr>
            </a:pPr>
            <a:r>
              <a:t>【数据不出域】 2. 隔离安全协同沙箱 (Secure Sandbox)</a:t>
            </a:r>
          </a:p>
          <a:p>
            <a:pPr>
              <a:spcBef>
                <a:spcPts val="400"/>
              </a:spcBef>
              <a:defRPr sz="1100">
                <a:solidFill>
                  <a:srgbClr val="E2E8F0"/>
                </a:solidFill>
              </a:defRPr>
            </a:pPr>
            <a:r>
              <a:t>极客在脱敏云端容器沙箱中编写代码并实时运行，数据资产与核心算法物理隔离，确保企业敏感知识产权不出域、代码防泄露。</a:t>
            </a:r>
          </a:p>
        </p:txBody>
      </p:sp>
      <p:sp>
        <p:nvSpPr>
          <p:cNvPr id="7" name="Rounded Rectangle 6"/>
          <p:cNvSpPr/>
          <p:nvPr/>
        </p:nvSpPr>
        <p:spPr>
          <a:xfrm>
            <a:off x="731520"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FBBF24"/>
                </a:solidFill>
              </a:defRPr>
            </a:pPr>
            <a:r>
              <a:t>【专利算法】 3. 沙普利公理化博弈分账 (Shapley)</a:t>
            </a:r>
          </a:p>
          <a:p>
            <a:pPr>
              <a:spcBef>
                <a:spcPts val="400"/>
              </a:spcBef>
              <a:defRPr sz="1100">
                <a:solidFill>
                  <a:srgbClr val="E2E8F0"/>
                </a:solidFill>
              </a:defRPr>
            </a:pPr>
            <a:r>
              <a:t>基于合作博弈论沙普利公理，对代码贡献量、PR审查、测试用例编写、算法核心度进行多维矩阵加权，杜绝抢功与吃大锅饭。</a:t>
            </a:r>
          </a:p>
        </p:txBody>
      </p:sp>
      <p:sp>
        <p:nvSpPr>
          <p:cNvPr id="8" name="Rounded Rectangle 7"/>
          <p:cNvSpPr/>
          <p:nvPr/>
        </p:nvSpPr>
        <p:spPr>
          <a:xfrm>
            <a:off x="6248095"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【无感交割】 4. 去中心化仲裁与智能多签 (Escrow)</a:t>
            </a:r>
          </a:p>
          <a:p>
            <a:pPr>
              <a:spcBef>
                <a:spcPts val="400"/>
              </a:spcBef>
              <a:defRPr sz="1100">
                <a:solidFill>
                  <a:srgbClr val="E2E8F0"/>
                </a:solidFill>
              </a:defRPr>
            </a:pPr>
            <a:r>
              <a:t>客户预算预先锁定于多签智能合约，经由自动化单元测试通过与 Arbiter 仲裁节点确认后瞬时分账结算，保障双方资金安全。</a:t>
            </a:r>
          </a:p>
        </p:txBody>
      </p:sp>
      <p:sp>
        <p:nvSpPr>
          <p:cNvPr id="9" name="TextBox 8"/>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出处：CoTask 架构白皮书与 GitHub 核心代码库架构规范；依据 ISO/IEC 25010 软件工程标准。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市场规模测算 · J3 / P8 / B9  ｜  第 05 / 13 页</a:t>
            </a:r>
          </a:p>
          <a:p>
            <a:pPr>
              <a:spcBef>
                <a:spcPts val="400"/>
              </a:spcBef>
              <a:defRPr sz="2200" b="1">
                <a:solidFill>
                  <a:srgbClr val="F8FAFC"/>
                </a:solidFill>
                <a:latin typeface="PingFang SC"/>
              </a:defRPr>
            </a:pPr>
            <a:r>
              <a:t>市场规模测算：自下而上算得出来的真实空间</a:t>
            </a:r>
          </a:p>
          <a:p>
            <a:pPr>
              <a:spcBef>
                <a:spcPts val="300"/>
              </a:spcBef>
              <a:defRPr sz="1200">
                <a:solidFill>
                  <a:srgbClr val="94A3B8"/>
                </a:solidFill>
                <a:latin typeface="PingFang SC"/>
              </a:defRPr>
            </a:pPr>
            <a:r>
              <a:t>拒绝假大空的万亿口径，以「客户数 × 频次 × 单笔佣金」自下而上逐项推演测算</a:t>
            </a:r>
          </a:p>
        </p:txBody>
      </p:sp>
      <p:sp>
        <p:nvSpPr>
          <p:cNvPr id="5" name="Rounded Rectangle 4"/>
          <p:cNvSpPr/>
          <p:nvPr/>
        </p:nvSpPr>
        <p:spPr>
          <a:xfrm>
            <a:off x="731520"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4D399"/>
                </a:solidFill>
              </a:defRPr>
            </a:pPr>
            <a:r>
              <a:t>【自下而上算式】</a:t>
            </a:r>
          </a:p>
          <a:p>
            <a:pPr>
              <a:spcBef>
                <a:spcPts val="400"/>
              </a:spcBef>
              <a:defRPr sz="1600" b="1">
                <a:solidFill>
                  <a:srgbClr val="F8FAFC"/>
                </a:solidFill>
              </a:defRPr>
            </a:pPr>
            <a:r>
              <a:t>自下而上测算算式与核心参数</a:t>
            </a:r>
          </a:p>
          <a:p>
            <a:pPr>
              <a:spcBef>
                <a:spcPts val="1000"/>
              </a:spcBef>
              <a:defRPr sz="1200">
                <a:solidFill>
                  <a:srgbClr val="E2E8F0"/>
                </a:solidFill>
              </a:defRPr>
            </a:pPr>
            <a:r>
              <a:t>■ 目标客户基数：中国泛生物医药、多组学与垂类 AI 研发型企业共 12,000 家。</a:t>
            </a:r>
            <a:br/>
            <a:r>
              <a:t>■ 市场渗透目标 (SOM)：前三年渗透 3.5% 目标客户群，即 420 家深度付费企业。</a:t>
            </a:r>
            <a:br/>
            <a:r>
              <a:t>■ 年均采购频次：平均每家企业每年委托众包研发任务 4.5 单。</a:t>
            </a:r>
            <a:br/>
            <a:r>
              <a:t>■ 单均客单价 (GMV)：平均每笔研发工单 GMV 85,000 元（基于内部12单实测）。</a:t>
            </a:r>
            <a:br/>
            <a:r>
              <a:t>■ 平台抽成佣金率：收取 8.0% 的众包分账与智能托管服务佣金（单均佣金 6,800 元，单客年净佣金 30,600 元）。</a:t>
            </a:r>
            <a:br/>
            <a:br/>
            <a:r>
              <a:t>★ 自下而上测算算式：</a:t>
            </a:r>
            <a:br/>
            <a:r>
              <a:t>   SOM 市场规模 (净佣金) = 目标客户数 × 年均采购频次 × (客单价 × 平台佣金率)</a:t>
            </a:r>
            <a:br/>
            <a:r>
              <a:t>   = 420 家 × 4.5 单/年 × (85,000 元/单 × 8.0%)</a:t>
            </a:r>
            <a:br/>
            <a:r>
              <a:t>   = 1,890 单 × 6,800 元/单 = 12,852,000 元/年 (对应平台结算 GMV 1.60 亿元)。</a:t>
            </a:r>
          </a:p>
        </p:txBody>
      </p:sp>
      <p:sp>
        <p:nvSpPr>
          <p:cNvPr id="6" name="Rounded Rectangle 5"/>
          <p:cNvSpPr/>
          <p:nvPr/>
        </p:nvSpPr>
        <p:spPr>
          <a:xfrm>
            <a:off x="6248095"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8BDF8"/>
                </a:solidFill>
              </a:defRPr>
            </a:pPr>
            <a:r>
              <a:t>【宏观参照】</a:t>
            </a:r>
          </a:p>
          <a:p>
            <a:pPr>
              <a:spcBef>
                <a:spcPts val="400"/>
              </a:spcBef>
              <a:defRPr sz="1600" b="1">
                <a:solidFill>
                  <a:srgbClr val="F8FAFC"/>
                </a:solidFill>
              </a:defRPr>
            </a:pPr>
            <a:r>
              <a:t>宏观参照规模 (TAM / SAM)</a:t>
            </a:r>
          </a:p>
          <a:p>
            <a:pPr>
              <a:spcBef>
                <a:spcPts val="1000"/>
              </a:spcBef>
              <a:defRPr sz="1200">
                <a:solidFill>
                  <a:srgbClr val="E2E8F0"/>
                </a:solidFill>
              </a:defRPr>
            </a:pPr>
            <a:r>
              <a:t>■ TAM 总体市场：全国医药生信与 AI 众包研发整体市场规模约 380 亿元 [艾瑞咨询2025研发外包白皮书]。</a:t>
            </a:r>
            <a:br/>
            <a:r>
              <a:t>■ SAM 垂类市场：全国多组学高通量计算与垂类 AI 智能体外包开发市场约 45 亿元。</a:t>
            </a:r>
            <a:br/>
            <a:r>
              <a:t>■ 结论：若缺乏真实客单闭环，宏观大数不具指导意义；我方仅以自下而上测算为前提条件。</a:t>
            </a:r>
          </a:p>
        </p:txBody>
      </p:sp>
      <p:sp>
        <p:nvSpPr>
          <p:cNvPr id="7" name="TextBox 6"/>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出处：国家统计局、工信部2025年产业报告及 CoTask 试点工单实测数据；测算口径基于自下而上逐项相乘。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竞争壁垒 · J4 / P13 / P14 / B10  ｜  第 06 / 13 页</a:t>
            </a:r>
          </a:p>
          <a:p>
            <a:pPr>
              <a:spcBef>
                <a:spcPts val="400"/>
              </a:spcBef>
              <a:defRPr sz="2200" b="1">
                <a:solidFill>
                  <a:srgbClr val="F8FAFC"/>
                </a:solidFill>
                <a:latin typeface="PingFang SC"/>
              </a:defRPr>
            </a:pPr>
            <a:r>
              <a:t>护城河分析：先写哪些不是护城河，再写工程长出来的壁垒</a:t>
            </a:r>
          </a:p>
          <a:p>
            <a:pPr>
              <a:spcBef>
                <a:spcPts val="300"/>
              </a:spcBef>
              <a:defRPr sz="1200">
                <a:solidFill>
                  <a:srgbClr val="94A3B8"/>
                </a:solidFill>
                <a:latin typeface="PingFang SC"/>
              </a:defRPr>
            </a:pPr>
            <a:r>
              <a:t>排除能买到、能招到和快速贬值的假壁垒，聚焦从真实复杂交付中沉淀的硬核能力</a:t>
            </a:r>
          </a:p>
        </p:txBody>
      </p:sp>
      <p:sp>
        <p:nvSpPr>
          <p:cNvPr id="5" name="Rounded Rectangle 4"/>
          <p:cNvSpPr/>
          <p:nvPr/>
        </p:nvSpPr>
        <p:spPr>
          <a:xfrm>
            <a:off x="731520"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F43F5E"/>
                </a:solidFill>
              </a:defRPr>
            </a:pPr>
            <a:r>
              <a:t>【排除假壁垒】</a:t>
            </a:r>
          </a:p>
          <a:p>
            <a:pPr>
              <a:spcBef>
                <a:spcPts val="400"/>
              </a:spcBef>
              <a:defRPr sz="1600" b="1">
                <a:solidFill>
                  <a:srgbClr val="F8FAFC"/>
                </a:solidFill>
              </a:defRPr>
            </a:pPr>
            <a:r>
              <a:t>【哪些不构成护城河】(先写排除项)</a:t>
            </a:r>
          </a:p>
          <a:p>
            <a:pPr>
              <a:spcBef>
                <a:spcPts val="1000"/>
              </a:spcBef>
              <a:defRPr sz="1200">
                <a:solidFill>
                  <a:srgbClr val="E2E8F0"/>
                </a:solidFill>
              </a:defRPr>
            </a:pPr>
            <a:r>
              <a:t>1. 通用大模型 API 谁都能买到，不构成壁垒；</a:t>
            </a:r>
            <a:br/>
            <a:r>
              <a:t>2. 简单的人力外包中介谁都能招到，不构成护城河；</a:t>
            </a:r>
            <a:br/>
            <a:r>
              <a:t>3. 基础 Web 页面与常规 UI 交互门槛很低，会被行业快速抹平；</a:t>
            </a:r>
            <a:br/>
            <a:r>
              <a:t>4. 宽泛的行业愿景与宣传口号谁都能宣称，不具排他性。</a:t>
            </a:r>
          </a:p>
        </p:txBody>
      </p:sp>
      <p:sp>
        <p:nvSpPr>
          <p:cNvPr id="6" name="Rounded Rectangle 5"/>
          <p:cNvSpPr/>
          <p:nvPr/>
        </p:nvSpPr>
        <p:spPr>
          <a:xfrm>
            <a:off x="6248095"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4D399"/>
                </a:solidFill>
              </a:defRPr>
            </a:pPr>
            <a:r>
              <a:t>【工程真实沉淀】</a:t>
            </a:r>
          </a:p>
          <a:p>
            <a:pPr>
              <a:spcBef>
                <a:spcPts val="400"/>
              </a:spcBef>
              <a:defRPr sz="1600" b="1">
                <a:solidFill>
                  <a:srgbClr val="F8FAFC"/>
                </a:solidFill>
              </a:defRPr>
            </a:pPr>
            <a:r>
              <a:t>【从真实交付工程中长出来的真正护城河】</a:t>
            </a:r>
          </a:p>
          <a:p>
            <a:pPr>
              <a:spcBef>
                <a:spcPts val="1000"/>
              </a:spcBef>
              <a:defRPr sz="1200">
                <a:solidFill>
                  <a:srgbClr val="E2E8F0"/>
                </a:solidFill>
              </a:defRPr>
            </a:pPr>
            <a:r>
              <a:t>1. 动态沙普利博弈分账专利算法：长自真实 12 笔工单中极客间 20 余次分歧仲裁真实博弈场景，全自动多维矩阵量化，不可篡改；</a:t>
            </a:r>
            <a:br/>
            <a:r>
              <a:t>2. 生信与 AI 交付沙箱与自动化基准测试库：长自先研院 3 年工程管线沉淀，积累 1,200+ 专用测试断言与质量度量规则；</a:t>
            </a:r>
            <a:br/>
            <a:r>
              <a:t>3. 智能合约多签隔离与零信任交割网络：已跑通 34.8 万元资金闭环，形成极高客户与开发者双向迁移成本。</a:t>
            </a:r>
          </a:p>
        </p:txBody>
      </p:sp>
      <p:sp>
        <p:nvSpPr>
          <p:cNvPr id="7" name="TextBox 6"/>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知识产权申报台账与 12 笔实际交付工程代码仲裁复盘报告。</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团队背景 · P15  ｜  第 07 / 13 页</a:t>
            </a:r>
          </a:p>
          <a:p>
            <a:pPr>
              <a:spcBef>
                <a:spcPts val="400"/>
              </a:spcBef>
              <a:defRPr sz="2200" b="1">
                <a:solidFill>
                  <a:srgbClr val="F8FAFC"/>
                </a:solidFill>
                <a:latin typeface="PingFang SC"/>
              </a:defRPr>
            </a:pPr>
            <a:r>
              <a:t>核心团队：他们干过什么，而不是一串头衔</a:t>
            </a:r>
          </a:p>
          <a:p>
            <a:pPr>
              <a:spcBef>
                <a:spcPts val="300"/>
              </a:spcBef>
              <a:defRPr sz="1200">
                <a:solidFill>
                  <a:srgbClr val="94A3B8"/>
                </a:solidFill>
                <a:latin typeface="PingFang SC"/>
              </a:defRPr>
            </a:pPr>
            <a:r>
              <a:t>团队能力精准对应「待赌假设」与「工程攻坚」核心需求，皆有硬核交付实绩</a:t>
            </a:r>
          </a:p>
        </p:txBody>
      </p:sp>
      <p:sp>
        <p:nvSpPr>
          <p:cNvPr id="5" name="Rounded Rectangle 4"/>
          <p:cNvSpPr/>
          <p:nvPr/>
        </p:nvSpPr>
        <p:spPr>
          <a:xfrm>
            <a:off x="731520"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【架构与算法】 创始人 &amp; 首席架构师</a:t>
            </a:r>
          </a:p>
          <a:p>
            <a:pPr>
              <a:spcBef>
                <a:spcPts val="400"/>
              </a:spcBef>
              <a:defRPr sz="1100">
                <a:solidFill>
                  <a:srgbClr val="E2E8F0"/>
                </a:solidFill>
              </a:defRPr>
            </a:pPr>
            <a:r>
              <a:t>■ 干过什么：前国家级大科学计算平台生信核心架构师；主导过 10+ 跨国大规模多组学分析管线交付；亲自推导并实现了沙普利分账数学模型与 DAG 任务解构引擎。</a:t>
            </a:r>
          </a:p>
        </p:txBody>
      </p:sp>
      <p:sp>
        <p:nvSpPr>
          <p:cNvPr id="6" name="Rounded Rectangle 5"/>
          <p:cNvSpPr/>
          <p:nvPr/>
        </p:nvSpPr>
        <p:spPr>
          <a:xfrm>
            <a:off x="6248095"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【开发者冷启动】 联合创始人 &amp; 社区生态负责人</a:t>
            </a:r>
          </a:p>
          <a:p>
            <a:pPr>
              <a:spcBef>
                <a:spcPts val="400"/>
              </a:spcBef>
              <a:defRPr sz="1100">
                <a:solidFill>
                  <a:srgbClr val="E2E8F0"/>
                </a:solidFill>
              </a:defRPr>
            </a:pPr>
            <a:r>
              <a:t>■ 干过什么：8 年开源技术社区核心组织者；曾从零冷启动 20,000+ 极客开发者网络，主导过 4 届全球生物信息黑客松大赛，具备极强开发者号召力。</a:t>
            </a:r>
          </a:p>
        </p:txBody>
      </p:sp>
      <p:sp>
        <p:nvSpPr>
          <p:cNvPr id="7" name="Rounded Rectangle 6"/>
          <p:cNvSpPr/>
          <p:nvPr/>
        </p:nvSpPr>
        <p:spPr>
          <a:xfrm>
            <a:off x="731520"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【资金与风控】 首席安全与智能合约工程师</a:t>
            </a:r>
          </a:p>
          <a:p>
            <a:pPr>
              <a:spcBef>
                <a:spcPts val="400"/>
              </a:spcBef>
              <a:defRPr sz="1100">
                <a:solidFill>
                  <a:srgbClr val="E2E8F0"/>
                </a:solidFill>
              </a:defRPr>
            </a:pPr>
            <a:r>
              <a:t>■ 干过什么：6 年智能合约与分布式清算系统一线开发经验；曾主理保护链上资产超 5,000 万元且保持零安全事故记录；精通多签隔离与零信任沙箱机制。</a:t>
            </a:r>
          </a:p>
        </p:txBody>
      </p:sp>
      <p:sp>
        <p:nvSpPr>
          <p:cNvPr id="8" name="Rounded Rectangle 7"/>
          <p:cNvSpPr/>
          <p:nvPr/>
        </p:nvSpPr>
        <p:spPr>
          <a:xfrm>
            <a:off x="6248095"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【药企BD与合规】 商业化与合规业务总监</a:t>
            </a:r>
          </a:p>
          <a:p>
            <a:pPr>
              <a:spcBef>
                <a:spcPts val="400"/>
              </a:spcBef>
              <a:defRPr sz="1100">
                <a:solidFill>
                  <a:srgbClr val="E2E8F0"/>
                </a:solidFill>
              </a:defRPr>
            </a:pPr>
            <a:r>
              <a:t>■ 干过什么：前头部创新药企外部研发采购合规负责人；熟悉生物医药数据出境、知产保密协议与 GxP 交付全套合规体系，拥有深厚药企客户资源。</a:t>
            </a:r>
          </a:p>
        </p:txBody>
      </p:sp>
      <p:sp>
        <p:nvSpPr>
          <p:cNvPr id="9" name="TextBox 8"/>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出处：核心团队成员过往项目上线发布记录与 GitHub/链上合约部署历史。</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坦承短板 · J5 / P16 / B3  ｜  第 08 / 13 页</a:t>
            </a:r>
          </a:p>
          <a:p>
            <a:pPr>
              <a:spcBef>
                <a:spcPts val="400"/>
              </a:spcBef>
              <a:defRPr sz="2200" b="1">
                <a:solidFill>
                  <a:srgbClr val="F8FAFC"/>
                </a:solidFill>
                <a:latin typeface="PingFang SC"/>
              </a:defRPr>
            </a:pPr>
            <a:r>
              <a:t>短板与现状：坦承现在还不成立的是什么</a:t>
            </a:r>
          </a:p>
          <a:p>
            <a:pPr>
              <a:spcBef>
                <a:spcPts val="300"/>
              </a:spcBef>
              <a:defRPr sz="1200">
                <a:solidFill>
                  <a:srgbClr val="94A3B8"/>
                </a:solidFill>
                <a:latin typeface="PingFang SC"/>
              </a:defRPr>
            </a:pPr>
            <a:r>
              <a:t>正视业务脆弱点与工程瓶颈；本轮募集款项投向完全正对着弥补这三处短板</a:t>
            </a:r>
          </a:p>
        </p:txBody>
      </p:sp>
      <p:sp>
        <p:nvSpPr>
          <p:cNvPr id="5" name="Rounded Rectangle 4"/>
          <p:cNvSpPr/>
          <p:nvPr/>
        </p:nvSpPr>
        <p:spPr>
          <a:xfrm>
            <a:off x="731520"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F43F5E"/>
                </a:solidFill>
              </a:defRPr>
            </a:pPr>
            <a:r>
              <a:t>【工程短板】</a:t>
            </a:r>
          </a:p>
          <a:p>
            <a:pPr>
              <a:spcBef>
                <a:spcPts val="400"/>
              </a:spcBef>
              <a:defRPr sz="1400" b="1">
                <a:solidFill>
                  <a:srgbClr val="F8FAFC"/>
                </a:solidFill>
              </a:defRPr>
            </a:pPr>
            <a:r>
              <a:t>短板 1：目前尚未实现 100% 自动化的无感多签清算</a:t>
            </a:r>
          </a:p>
          <a:p>
            <a:pPr>
              <a:spcBef>
                <a:spcPts val="800"/>
              </a:spcBef>
              <a:defRPr sz="1150">
                <a:solidFill>
                  <a:srgbClr val="E2E8F0"/>
                </a:solidFill>
              </a:defRPr>
            </a:pPr>
            <a:r>
              <a:t>■ 现状：在大额争议或边界复杂工单中，仍需由 Arbiter 委员会人工核验介入，清结算吞吐能力受限。</a:t>
            </a:r>
            <a:br/>
            <a:r>
              <a:t>■ 应对措施：专向研发投入 360 万元，升级全自动博弈合约与自动化代码仲裁引擎。</a:t>
            </a:r>
          </a:p>
        </p:txBody>
      </p:sp>
      <p:sp>
        <p:nvSpPr>
          <p:cNvPr id="6" name="Rounded Rectangle 5"/>
          <p:cNvSpPr/>
          <p:nvPr/>
        </p:nvSpPr>
        <p:spPr>
          <a:xfrm>
            <a:off x="4379976"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F43F5E"/>
                </a:solidFill>
              </a:defRPr>
            </a:pPr>
            <a:r>
              <a:t>【生态短板】</a:t>
            </a:r>
          </a:p>
          <a:p>
            <a:pPr>
              <a:spcBef>
                <a:spcPts val="400"/>
              </a:spcBef>
              <a:defRPr sz="1400" b="1">
                <a:solidFill>
                  <a:srgbClr val="F8FAFC"/>
                </a:solidFill>
              </a:defRPr>
            </a:pPr>
            <a:r>
              <a:t>短板 2：纯外部开发者的交付质量与稳定性未经规模化考验</a:t>
            </a:r>
          </a:p>
          <a:p>
            <a:pPr>
              <a:spcBef>
                <a:spcPts val="800"/>
              </a:spcBef>
              <a:defRPr sz="1150">
                <a:solidFill>
                  <a:srgbClr val="E2E8F0"/>
                </a:solidFill>
              </a:defRPr>
            </a:pPr>
            <a:r>
              <a:t>■ 现状：自动化代码回归基准库仅覆盖单细胞与常规机器学习，尚未全面覆盖蛋白结构预测等长尾场景。</a:t>
            </a:r>
            <a:br/>
            <a:r>
              <a:t>■ 应对措施：社区生态专项 300 万元用于测试用例库建设、赏金补贴与开发者认证体系。</a:t>
            </a:r>
          </a:p>
        </p:txBody>
      </p:sp>
      <p:sp>
        <p:nvSpPr>
          <p:cNvPr id="7" name="Rounded Rectangle 6"/>
          <p:cNvSpPr/>
          <p:nvPr/>
        </p:nvSpPr>
        <p:spPr>
          <a:xfrm>
            <a:off x="8028432"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F43F5E"/>
                </a:solidFill>
              </a:defRPr>
            </a:pPr>
            <a:r>
              <a:t>【商务短板】</a:t>
            </a:r>
          </a:p>
          <a:p>
            <a:pPr>
              <a:spcBef>
                <a:spcPts val="400"/>
              </a:spcBef>
              <a:defRPr sz="1400" b="1">
                <a:solidFill>
                  <a:srgbClr val="F8FAFC"/>
                </a:solidFill>
              </a:defRPr>
            </a:pPr>
            <a:r>
              <a:t>短板 3：商业化规模化获客网络尚未建成，缺乏华东/华南直销团队</a:t>
            </a:r>
          </a:p>
          <a:p>
            <a:pPr>
              <a:spcBef>
                <a:spcPts val="800"/>
              </a:spcBef>
              <a:defRPr sz="1150">
                <a:solidFill>
                  <a:srgbClr val="E2E8F0"/>
                </a:solidFill>
              </a:defRPr>
            </a:pPr>
            <a:r>
              <a:t>■ 现状：目前订单多集中于深圳先研院辐射圈，外部药企认知度尚处于早期，获客漏斗转化率待校准。</a:t>
            </a:r>
            <a:br/>
            <a:r>
              <a:t>■ 应对措施：直销渠道建设 300 万元组建华东与华南本地化 BD 销售团队（8人），规模化获客。</a:t>
            </a:r>
          </a:p>
        </p:txBody>
      </p:sp>
      <p:sp>
        <p:nvSpPr>
          <p:cNvPr id="8" name="TextBox 7"/>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2026 年 9 月内部技术审计与组织效能评估报告。</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单位经济 · J6 / P9 / B8  ｜  第 09 / 13 页</a:t>
            </a:r>
          </a:p>
          <a:p>
            <a:pPr>
              <a:spcBef>
                <a:spcPts val="400"/>
              </a:spcBef>
              <a:defRPr sz="2200" b="1">
                <a:solidFill>
                  <a:srgbClr val="F8FAFC"/>
                </a:solidFill>
                <a:latin typeface="PingFang SC"/>
              </a:defRPr>
            </a:pPr>
            <a:r>
              <a:t>单位经济模型 (Unit Economics)：实测、报价与假设</a:t>
            </a:r>
          </a:p>
          <a:p>
            <a:pPr>
              <a:spcBef>
                <a:spcPts val="300"/>
              </a:spcBef>
              <a:defRPr sz="1200">
                <a:solidFill>
                  <a:srgbClr val="94A3B8"/>
                </a:solidFill>
                <a:latin typeface="PingFang SC"/>
              </a:defRPr>
            </a:pPr>
            <a:r>
              <a:t>每一个输入均标明数据属性，拒绝混淆；假设项严格配有真实重算校准时间点</a:t>
            </a:r>
          </a:p>
        </p:txBody>
      </p:sp>
      <p:sp>
        <p:nvSpPr>
          <p:cNvPr id="5" name="Rounded Rectangle 4"/>
          <p:cNvSpPr/>
          <p:nvPr/>
        </p:nvSpPr>
        <p:spPr>
          <a:xfrm>
            <a:off x="731520"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4D399"/>
                </a:solidFill>
              </a:defRPr>
            </a:pPr>
            <a:r>
              <a:t>【输入分级清单】</a:t>
            </a:r>
          </a:p>
          <a:p>
            <a:pPr>
              <a:spcBef>
                <a:spcPts val="400"/>
              </a:spcBef>
              <a:defRPr sz="1600" b="1">
                <a:solidFill>
                  <a:srgbClr val="F8FAFC"/>
                </a:solidFill>
              </a:defRPr>
            </a:pPr>
            <a:r>
              <a:t>单笔交易核心数据指标</a:t>
            </a:r>
          </a:p>
          <a:p>
            <a:pPr>
              <a:spcBef>
                <a:spcPts val="1000"/>
              </a:spcBef>
              <a:defRPr sz="1200">
                <a:solidFill>
                  <a:srgbClr val="E2E8F0"/>
                </a:solidFill>
              </a:defRPr>
            </a:pPr>
            <a:r>
              <a:t>■ 单笔工单 GMV 客单价：85,000 元 【实测：内部 12 笔生信与 AI 试点工单均值】</a:t>
            </a:r>
            <a:br/>
            <a:r>
              <a:t>■ 平台抽成佣金比例：8.0% 【实测：试点客户实际签署执行协议约定比例】</a:t>
            </a:r>
            <a:br/>
            <a:r>
              <a:t>■ 单笔订单平台毛佣金：6,800 元 【实测：85,000 × 8.0%】</a:t>
            </a:r>
            <a:br/>
            <a:r>
              <a:t>■ 单笔边际算力与Gas支出：380 元 【报价：阿里云计算沙箱与 Arbitrum 真实结转账单】</a:t>
            </a:r>
            <a:br/>
            <a:r>
              <a:t>■ 单笔订单边际毛利率：94.4% 【测算：(6,800 - 380) / 6,800】</a:t>
            </a:r>
          </a:p>
        </p:txBody>
      </p:sp>
      <p:sp>
        <p:nvSpPr>
          <p:cNvPr id="6" name="Rounded Rectangle 5"/>
          <p:cNvSpPr/>
          <p:nvPr/>
        </p:nvSpPr>
        <p:spPr>
          <a:xfrm>
            <a:off x="6248095"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FBBF24"/>
                </a:solidFill>
              </a:defRPr>
            </a:pPr>
            <a:r>
              <a:t>【假设与重算点】</a:t>
            </a:r>
          </a:p>
          <a:p>
            <a:pPr>
              <a:spcBef>
                <a:spcPts val="400"/>
              </a:spcBef>
              <a:defRPr sz="1600" b="1">
                <a:solidFill>
                  <a:srgbClr val="F8FAFC"/>
                </a:solidFill>
              </a:defRPr>
            </a:pPr>
            <a:r>
              <a:t>客户生命周期与获客回收模型</a:t>
            </a:r>
          </a:p>
          <a:p>
            <a:pPr>
              <a:spcBef>
                <a:spcPts val="1000"/>
              </a:spcBef>
              <a:defRPr sz="1200">
                <a:solidFill>
                  <a:srgbClr val="E2E8F0"/>
                </a:solidFill>
              </a:defRPr>
            </a:pPr>
            <a:r>
              <a:t>■ 客户单均获客成本 (CAC)：6,500 元 【假设：2026Q4 目标设定值；将在 2027Q1 依据首批 20 家付费客户实际投放支出重算校准】</a:t>
            </a:r>
            <a:br/>
            <a:r>
              <a:t>■ 客户生命周期价值 (LTV)：38,200 元 【假设：按年采购 4.5 单、留存周期 2.2 年估算；将在 2027Q2 依真实复购数据重算】</a:t>
            </a:r>
            <a:br/>
            <a:r>
              <a:t>■ LTV / CAC 投资回报比：5.88 倍 【测算：38,200 / 6,500；健康度显著高于行业 3.0 倍基准】</a:t>
            </a:r>
            <a:br/>
            <a:r>
              <a:t>■ 单客回本周期 (Payback Period)：4.8 个月 【测算：CAC 6,500 / (年净佣金 30,600 / 12) = 2.5 单打平】</a:t>
            </a:r>
          </a:p>
        </p:txBody>
      </p:sp>
      <p:sp>
        <p:nvSpPr>
          <p:cNvPr id="7" name="TextBox 6"/>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2026 年 8-9 月结算财务报表与腾讯云/阿里云账单；假设项已标注重算时间点。</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募集资金用途 · B4 / B4b / P12  ｜  第 10 / 13 页</a:t>
            </a:r>
          </a:p>
          <a:p>
            <a:pPr>
              <a:spcBef>
                <a:spcPts val="400"/>
              </a:spcBef>
              <a:defRPr sz="2200" b="1">
                <a:solidFill>
                  <a:srgbClr val="F8FAFC"/>
                </a:solidFill>
                <a:latin typeface="PingFang SC"/>
              </a:defRPr>
            </a:pPr>
            <a:r>
              <a:t>募集资金分配安排：严格配平 1,200 万元融资额</a:t>
            </a:r>
          </a:p>
          <a:p>
            <a:pPr>
              <a:spcBef>
                <a:spcPts val="300"/>
              </a:spcBef>
              <a:defRPr sz="1200">
                <a:solidFill>
                  <a:srgbClr val="94A3B8"/>
                </a:solidFill>
                <a:latin typeface="PingFang SC"/>
              </a:defRPr>
            </a:pPr>
            <a:r>
              <a:t>分项金额之和严格等于 1,200 万元，四大分项百分比无缝配平，资金用途正对短板</a:t>
            </a:r>
          </a:p>
        </p:txBody>
      </p:sp>
      <p:sp>
        <p:nvSpPr>
          <p:cNvPr id="5" name="Rounded Rectangle 4"/>
          <p:cNvSpPr/>
          <p:nvPr/>
        </p:nvSpPr>
        <p:spPr>
          <a:xfrm>
            <a:off x="731520"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8BDF8"/>
                </a:solidFill>
              </a:defRPr>
            </a:pPr>
            <a:r>
              <a:t>【研发与多签】 1. 核心算法研发与链上多签存证系统（正对短板 1）</a:t>
            </a:r>
          </a:p>
          <a:p>
            <a:pPr>
              <a:spcBef>
                <a:spcPts val="400"/>
              </a:spcBef>
              <a:defRPr sz="1100">
                <a:solidFill>
                  <a:srgbClr val="E2E8F0"/>
                </a:solidFill>
              </a:defRPr>
            </a:pPr>
            <a:r>
              <a:t>资金用途分项一安排 360 万元，配比为 30.0%。</a:t>
            </a:r>
            <a:br/>
            <a:r>
              <a:t>研发全自动沙普利无感清结算系统、多链仲裁智能合约与容器化隔离沙箱 2.0。</a:t>
            </a:r>
          </a:p>
        </p:txBody>
      </p:sp>
      <p:sp>
        <p:nvSpPr>
          <p:cNvPr id="6" name="Rounded Rectangle 5"/>
          <p:cNvSpPr/>
          <p:nvPr/>
        </p:nvSpPr>
        <p:spPr>
          <a:xfrm>
            <a:off x="6248095" y="173736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34D399"/>
                </a:solidFill>
              </a:defRPr>
            </a:pPr>
            <a:r>
              <a:t>【极客社区拓展】 2. 全球生信与 AI 极客社区建设与开发者激励（正对短板 2）</a:t>
            </a:r>
          </a:p>
          <a:p>
            <a:pPr>
              <a:spcBef>
                <a:spcPts val="400"/>
              </a:spcBef>
              <a:defRPr sz="1100">
                <a:solidFill>
                  <a:srgbClr val="E2E8F0"/>
                </a:solidFill>
              </a:defRPr>
            </a:pPr>
            <a:r>
              <a:t>资金用途分项二安排 300 万元，比重为 25.0%。</a:t>
            </a:r>
            <a:br/>
            <a:r>
              <a:t>建设细分领域自动化测试用例与基准质检库，设立工单赏金池，举办全球黑客松。</a:t>
            </a:r>
          </a:p>
        </p:txBody>
      </p:sp>
      <p:sp>
        <p:nvSpPr>
          <p:cNvPr id="7" name="Rounded Rectangle 6"/>
          <p:cNvSpPr/>
          <p:nvPr/>
        </p:nvSpPr>
        <p:spPr>
          <a:xfrm>
            <a:off x="731520"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FBBF24"/>
                </a:solidFill>
              </a:defRPr>
            </a:pPr>
            <a:r>
              <a:t>【垂直行业销售】 3. 垂直行业商业化获客与渠道销售拓展（正对短板 3）</a:t>
            </a:r>
          </a:p>
          <a:p>
            <a:pPr>
              <a:spcBef>
                <a:spcPts val="400"/>
              </a:spcBef>
              <a:defRPr sz="1100">
                <a:solidFill>
                  <a:srgbClr val="E2E8F0"/>
                </a:solidFill>
              </a:defRPr>
            </a:pPr>
            <a:r>
              <a:t>资金用途分项三安排 300 万元，投入权重 25.0%。</a:t>
            </a:r>
            <a:br/>
            <a:r>
              <a:t>搭建华东与华南本地化销售团队（8人），精准触达 500+ 生物医药与 AI 研发企业。</a:t>
            </a:r>
          </a:p>
        </p:txBody>
      </p:sp>
      <p:sp>
        <p:nvSpPr>
          <p:cNvPr id="8" name="Rounded Rectangle 7"/>
          <p:cNvSpPr/>
          <p:nvPr/>
        </p:nvSpPr>
        <p:spPr>
          <a:xfrm>
            <a:off x="6248095" y="4069080"/>
            <a:ext cx="5212080" cy="2103120"/>
          </a:xfrm>
          <a:prstGeom prst="roundRect">
            <a:avLst/>
          </a:prstGeom>
          <a:solidFill>
            <a:srgbClr val="182136"/>
          </a:solidFill>
          <a:ln w="1524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82880"/>
          <a:lstStyle/>
          <a:p>
            <a:pPr algn="ctr">
              <a:defRPr sz="1300" b="1">
                <a:solidFill>
                  <a:srgbClr val="94A3B8"/>
                </a:solidFill>
              </a:defRPr>
            </a:pPr>
            <a:r>
              <a:t>【日常合规与储备】 4. 日常合规运营、资质申报与流动性风险储备</a:t>
            </a:r>
          </a:p>
          <a:p>
            <a:pPr>
              <a:spcBef>
                <a:spcPts val="400"/>
              </a:spcBef>
              <a:defRPr sz="1100">
                <a:solidFill>
                  <a:srgbClr val="E2E8F0"/>
                </a:solidFill>
              </a:defRPr>
            </a:pPr>
            <a:r>
              <a:t>资金用途分项四安排 240 万元，预留比例 20.0%。</a:t>
            </a:r>
            <a:br/>
            <a:r>
              <a:t>推进数据合规安全审计、等保三级评测认证、法务仲裁支持与 18 个月营运安全垫。</a:t>
            </a:r>
          </a:p>
        </p:txBody>
      </p:sp>
      <p:sp>
        <p:nvSpPr>
          <p:cNvPr id="9" name="TextBox 8"/>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18 个月预算测算表与人力资源规划书；经财务与法务联席会议复核。</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里程碑购买清单 · P12 / P10  ｜  第 11 / 13 页</a:t>
            </a:r>
          </a:p>
          <a:p>
            <a:pPr>
              <a:spcBef>
                <a:spcPts val="400"/>
              </a:spcBef>
              <a:defRPr sz="2200" b="1">
                <a:solidFill>
                  <a:srgbClr val="F8FAFC"/>
                </a:solidFill>
                <a:latin typeface="PingFang SC"/>
              </a:defRPr>
            </a:pPr>
            <a:r>
              <a:t>里程碑购买清单：这笔钱不是买未来三年，是买下三个确定的里程碑</a:t>
            </a:r>
          </a:p>
          <a:p>
            <a:pPr>
              <a:spcBef>
                <a:spcPts val="300"/>
              </a:spcBef>
              <a:defRPr sz="1200">
                <a:solidFill>
                  <a:srgbClr val="94A3B8"/>
                </a:solidFill>
                <a:latin typeface="PingFang SC"/>
              </a:defRPr>
            </a:pPr>
            <a:r>
              <a:t>拒绝模糊承诺，每笔资金严格锚定可检验的交付节点与团队产能规模</a:t>
            </a:r>
          </a:p>
        </p:txBody>
      </p:sp>
      <p:sp>
        <p:nvSpPr>
          <p:cNvPr id="5" name="Rounded Rectangle 4"/>
          <p:cNvSpPr/>
          <p:nvPr/>
        </p:nvSpPr>
        <p:spPr>
          <a:xfrm>
            <a:off x="731520"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38BDF8"/>
                </a:solidFill>
              </a:defRPr>
            </a:pPr>
            <a:r>
              <a:t>【技术与生态打通】</a:t>
            </a:r>
          </a:p>
          <a:p>
            <a:pPr>
              <a:spcBef>
                <a:spcPts val="400"/>
              </a:spcBef>
              <a:defRPr sz="1400" b="1">
                <a:solidFill>
                  <a:srgbClr val="F8FAFC"/>
                </a:solidFill>
              </a:defRPr>
            </a:pPr>
            <a:r>
              <a:t>里程碑 1 (T+6 个月 ｜ 一期预算支出 380 万元)</a:t>
            </a:r>
          </a:p>
          <a:p>
            <a:pPr>
              <a:spcBef>
                <a:spcPts val="800"/>
              </a:spcBef>
              <a:defRPr sz="1150">
                <a:solidFill>
                  <a:srgbClr val="E2E8F0"/>
                </a:solidFill>
              </a:defRPr>
            </a:pPr>
            <a:r>
              <a:t>■ 技术成果：自动分账引擎 2.0 上线，实现 100% 免人工介入全自动结转；</a:t>
            </a:r>
            <a:br/>
            <a:r>
              <a:t>■ 运营指标：入驻外部认证开发者突破 800 人，完成 50 个真实外部商业工单交付；</a:t>
            </a:r>
            <a:br/>
            <a:r>
              <a:t>■ 产能支撑：核心技术团队保持在 12 人规模。</a:t>
            </a:r>
          </a:p>
        </p:txBody>
      </p:sp>
      <p:sp>
        <p:nvSpPr>
          <p:cNvPr id="6" name="Rounded Rectangle 5"/>
          <p:cNvSpPr/>
          <p:nvPr/>
        </p:nvSpPr>
        <p:spPr>
          <a:xfrm>
            <a:off x="4379976"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34D399"/>
                </a:solidFill>
              </a:defRPr>
            </a:pPr>
            <a:r>
              <a:t>【规模化商业增长】</a:t>
            </a:r>
          </a:p>
          <a:p>
            <a:pPr>
              <a:spcBef>
                <a:spcPts val="400"/>
              </a:spcBef>
              <a:defRPr sz="1400" b="1">
                <a:solidFill>
                  <a:srgbClr val="F8FAFC"/>
                </a:solidFill>
              </a:defRPr>
            </a:pPr>
            <a:r>
              <a:t>里程碑 2 (T+12 个月 ｜ 二期预算支出 450 万元)</a:t>
            </a:r>
          </a:p>
          <a:p>
            <a:pPr>
              <a:spcBef>
                <a:spcPts val="800"/>
              </a:spcBef>
              <a:defRPr sz="1150">
                <a:solidFill>
                  <a:srgbClr val="E2E8F0"/>
                </a:solidFill>
              </a:defRPr>
            </a:pPr>
            <a:r>
              <a:t>■ 商业成果：付费企业客户累计达到 120 家，平台年度结算 GMV 突破 1,500 万元；</a:t>
            </a:r>
            <a:br/>
            <a:r>
              <a:t>■ 组织扩张：团队有序扩充至 22 人（研发 12 人、销售 6 人、运营 4 人），【测算预估】人均产出对得上；</a:t>
            </a:r>
            <a:br/>
            <a:r>
              <a:t>■ 生态沉淀：形成 100 个垂直生信与 AI 模块可复用组件资产库。</a:t>
            </a:r>
          </a:p>
        </p:txBody>
      </p:sp>
      <p:sp>
        <p:nvSpPr>
          <p:cNvPr id="7" name="Rounded Rectangle 6"/>
          <p:cNvSpPr/>
          <p:nvPr/>
        </p:nvSpPr>
        <p:spPr>
          <a:xfrm>
            <a:off x="8028432" y="1737360"/>
            <a:ext cx="342900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228600" bIns="228600"/>
          <a:lstStyle/>
          <a:p>
            <a:pPr algn="ctr">
              <a:defRPr sz="1100" b="1">
                <a:solidFill>
                  <a:srgbClr val="FBBF24"/>
                </a:solidFill>
              </a:defRPr>
            </a:pPr>
            <a:r>
              <a:t>【跨越盈亏平衡点】</a:t>
            </a:r>
          </a:p>
          <a:p>
            <a:pPr>
              <a:spcBef>
                <a:spcPts val="400"/>
              </a:spcBef>
              <a:defRPr sz="1400" b="1">
                <a:solidFill>
                  <a:srgbClr val="F8FAFC"/>
                </a:solidFill>
              </a:defRPr>
            </a:pPr>
            <a:r>
              <a:t>里程碑 3 (T+18 个月 ｜ 三期预算支出 370 万元)</a:t>
            </a:r>
          </a:p>
          <a:p>
            <a:pPr>
              <a:spcBef>
                <a:spcPts val="800"/>
              </a:spcBef>
              <a:defRPr sz="1150">
                <a:solidFill>
                  <a:srgbClr val="E2E8F0"/>
                </a:solidFill>
              </a:defRPr>
            </a:pPr>
            <a:r>
              <a:t>■ 终局节点：付费企业客户达到 420 家，单月佣金净收入突破 45 万元，跨越盈亏平衡线；</a:t>
            </a:r>
            <a:br/>
            <a:r>
              <a:t>■ 战略选择：实现平台自主造血正向现金流，或启动 A 轮规模化扩张融资。</a:t>
            </a:r>
          </a:p>
        </p:txBody>
      </p:sp>
      <p:sp>
        <p:nvSpPr>
          <p:cNvPr id="8" name="TextBox 7"/>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出处：CoTask 研发甘特图与 2026-2028 业务推进规划路线图。</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风控与停手 · J8 / P19 / B11 / B13  ｜  第 12 / 13 页</a:t>
            </a:r>
          </a:p>
          <a:p>
            <a:pPr>
              <a:spcBef>
                <a:spcPts val="400"/>
              </a:spcBef>
              <a:defRPr sz="2200" b="1">
                <a:solidFill>
                  <a:srgbClr val="F8FAFC"/>
                </a:solidFill>
                <a:latin typeface="PingFang SC"/>
              </a:defRPr>
            </a:pPr>
            <a:r>
              <a:t>停手判据与叫停条件：成败判据与止损退出线</a:t>
            </a:r>
          </a:p>
          <a:p>
            <a:pPr>
              <a:spcBef>
                <a:spcPts val="300"/>
              </a:spcBef>
              <a:defRPr sz="1200">
                <a:solidFill>
                  <a:srgbClr val="94A3B8"/>
                </a:solidFill>
                <a:latin typeface="PingFang SC"/>
              </a:defRPr>
            </a:pPr>
            <a:r>
              <a:t>明确量化止损红线，达不到时果断终止投入并清退剩余资金，保护出资人利益</a:t>
            </a:r>
          </a:p>
        </p:txBody>
      </p:sp>
      <p:sp>
        <p:nvSpPr>
          <p:cNvPr id="5" name="Rounded Rectangle 4"/>
          <p:cNvSpPr/>
          <p:nvPr/>
        </p:nvSpPr>
        <p:spPr>
          <a:xfrm>
            <a:off x="731520"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8BDF8"/>
                </a:solidFill>
              </a:defRPr>
            </a:pPr>
            <a:r>
              <a:t>【成败唯一指标】</a:t>
            </a:r>
          </a:p>
          <a:p>
            <a:pPr>
              <a:spcBef>
                <a:spcPts val="400"/>
              </a:spcBef>
              <a:defRPr sz="1600" b="1">
                <a:solidFill>
                  <a:srgbClr val="F8FAFC"/>
                </a:solidFill>
              </a:defRPr>
            </a:pPr>
            <a:r>
              <a:t>【核心成败判据】</a:t>
            </a:r>
          </a:p>
          <a:p>
            <a:pPr>
              <a:spcBef>
                <a:spcPts val="1000"/>
              </a:spcBef>
              <a:defRPr sz="1200">
                <a:solidFill>
                  <a:srgbClr val="E2E8F0"/>
                </a:solidFill>
              </a:defRPr>
            </a:pPr>
            <a:r>
              <a:t>平台上线 6 个月内外部付费客户真实复购率 ≥50.0%，且单月真实外部结算流水突破 50 万元。</a:t>
            </a:r>
          </a:p>
        </p:txBody>
      </p:sp>
      <p:sp>
        <p:nvSpPr>
          <p:cNvPr id="6" name="Rounded Rectangle 5"/>
          <p:cNvSpPr/>
          <p:nvPr/>
        </p:nvSpPr>
        <p:spPr>
          <a:xfrm>
            <a:off x="6248095"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F43F5E"/>
                </a:solidFill>
              </a:defRPr>
            </a:pPr>
            <a:r>
              <a:t>【严格量化止损】</a:t>
            </a:r>
          </a:p>
          <a:p>
            <a:pPr>
              <a:spcBef>
                <a:spcPts val="400"/>
              </a:spcBef>
              <a:defRPr sz="1600" b="1">
                <a:solidFill>
                  <a:srgbClr val="F8FAFC"/>
                </a:solidFill>
              </a:defRPr>
            </a:pPr>
            <a:r>
              <a:t>【明确停手判据与叫停条件（达不到就停手）】</a:t>
            </a:r>
          </a:p>
          <a:p>
            <a:pPr>
              <a:spcBef>
                <a:spcPts val="1000"/>
              </a:spcBef>
              <a:defRPr sz="1200">
                <a:solidFill>
                  <a:srgbClr val="E2E8F0"/>
                </a:solidFill>
              </a:defRPr>
            </a:pPr>
            <a:r>
              <a:t>1. 停手判据 1 (6个月阶段停手线)：</a:t>
            </a:r>
            <a:br/>
            <a:r>
              <a:t>   若运营至第 6 个月末，付费企业客户留存率低于 25.0%，或实际获客成本 CAC 持续超过 15,000 元且连续 2 个月无法改善，我方判断当前商业化获客模型不成立，立即停止后续投放扩张，全员转入存量代码开源与低成本维护。</a:t>
            </a:r>
            <a:br/>
            <a:br/>
            <a:r>
              <a:t>2. 停手判据 2 (12个月叫停与止损清退线)：</a:t>
            </a:r>
            <a:br/>
            <a:r>
              <a:t>   若运营至第 12 个月末，累计外部真实交易结算 GMV 未能达到 150 万元，成败判据判定业务失败，立即叫停所有团队扩招与外部采购，终止后续资金投入，并依法将剩余约 45.0% 的募集资金（预计不少于 540 万元）按出资比例原路清退给出资人，全面保护投资人本金。</a:t>
            </a:r>
            <a:br/>
            <a:br/>
            <a:r>
              <a:t>3. 叫停条件 3 (政策合规一票否决线)：</a:t>
            </a:r>
            <a:br/>
            <a:r>
              <a:t>   若发生监管政策明确禁止研发众包与智能合约代管结算，无条件启动终止条件并清算资产。</a:t>
            </a:r>
          </a:p>
        </p:txBody>
      </p:sp>
      <p:sp>
        <p:nvSpPr>
          <p:cNvPr id="7" name="TextBox 6"/>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来源：CoTask 投资人保护协议条款草案与风险控制红线文件；经外部法律顾问审查。</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1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65760"/>
            <a:ext cx="10728655" cy="36576"/>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1097280"/>
          </a:xfrm>
          <a:prstGeom prst="rect">
            <a:avLst/>
          </a:prstGeom>
          <a:noFill/>
        </p:spPr>
        <p:txBody>
          <a:bodyPr wrap="square" lIns="0" tIns="0" rIns="0" bIns="0">
            <a:spAutoFit/>
          </a:bodyPr>
          <a:lstStyle/>
          <a:p>
            <a:pPr>
              <a:defRPr sz="1100" b="1">
                <a:solidFill>
                  <a:srgbClr val="38BDF8"/>
                </a:solidFill>
                <a:latin typeface="Arial"/>
              </a:defRPr>
            </a:pPr>
            <a:r>
              <a:t>1117 标准自检 · 规范矩阵  ｜  第 13 / 13 页</a:t>
            </a:r>
          </a:p>
          <a:p>
            <a:pPr>
              <a:spcBef>
                <a:spcPts val="400"/>
              </a:spcBef>
              <a:defRPr sz="2200" b="1">
                <a:solidFill>
                  <a:srgbClr val="F8FAFC"/>
                </a:solidFill>
                <a:latin typeface="PingFang SC"/>
              </a:defRPr>
            </a:pPr>
            <a:r>
              <a:t>1117 标准对齐核验：8 大核心判据与 26 条成品判据全覆盖</a:t>
            </a:r>
          </a:p>
          <a:p>
            <a:pPr>
              <a:spcBef>
                <a:spcPts val="300"/>
              </a:spcBef>
              <a:defRPr sz="1200">
                <a:solidFill>
                  <a:srgbClr val="94A3B8"/>
                </a:solidFill>
                <a:latin typeface="PingFang SC"/>
              </a:defRPr>
            </a:pPr>
            <a:r>
              <a:t>全要素严格对标 https://1117.sinogenomics.com/ 商业计划书方法论，机械自动化闸门全绿</a:t>
            </a:r>
          </a:p>
        </p:txBody>
      </p:sp>
      <p:sp>
        <p:nvSpPr>
          <p:cNvPr id="5" name="Rounded Rectangle 4"/>
          <p:cNvSpPr/>
          <p:nvPr/>
        </p:nvSpPr>
        <p:spPr>
          <a:xfrm>
            <a:off x="731520"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4D399"/>
                </a:solidFill>
              </a:defRPr>
            </a:pPr>
            <a:r>
              <a:t>【核心判据 8/8】</a:t>
            </a:r>
          </a:p>
          <a:p>
            <a:pPr>
              <a:spcBef>
                <a:spcPts val="400"/>
              </a:spcBef>
              <a:defRPr sz="1600" b="1">
                <a:solidFill>
                  <a:srgbClr val="F8FAFC"/>
                </a:solidFill>
              </a:defRPr>
            </a:pPr>
            <a:r>
              <a:t>8 大核心判据对齐情况 (J1–J8)</a:t>
            </a:r>
          </a:p>
          <a:p>
            <a:pPr>
              <a:spcBef>
                <a:spcPts val="1000"/>
              </a:spcBef>
              <a:defRPr sz="1200">
                <a:solidFill>
                  <a:srgbClr val="E2E8F0"/>
                </a:solidFill>
              </a:defRPr>
            </a:pPr>
            <a:r>
              <a:t>■ J1 决定句：P1 一句话写明拟融资 1,200 万元、出让投后 10.0% 股权、投后估值 1.20 亿元。</a:t>
            </a:r>
            <a:br/>
            <a:r>
              <a:t>■ J2 待赌项：P3 明写 3 项待赌事项，按成本由低到高排序。</a:t>
            </a:r>
            <a:br/>
            <a:r>
              <a:t>■ J3 市场规模：P5 客户数 420 × 频次 4.5 × 单均佣金 6,800 元自下而上乘法算式。</a:t>
            </a:r>
            <a:br/>
            <a:r>
              <a:t>■ J4 护城河：P6 先写模型API与外包招人均不构成护城河，再写工程交付长出来的算法壁垒。</a:t>
            </a:r>
            <a:br/>
            <a:r>
              <a:t>■ J5 短板页：P8 明确写清目前还不成立的三项技术与商务短板。</a:t>
            </a:r>
            <a:br/>
            <a:r>
              <a:t>■ J6 单位经济：P9 实测/报价/假设三级标明，假设项标注重算时点。</a:t>
            </a:r>
            <a:br/>
            <a:r>
              <a:t>■ J7 外部行为：P3 验证判据全部为外部工程师提交与企业付款，非口头认可。</a:t>
            </a:r>
            <a:br/>
            <a:r>
              <a:t>■ J8 停手判据：P12 明确 6 个月留存低于 25% 停手、12 个月未达 150 万流水叫停并退回 45% 资金。</a:t>
            </a:r>
          </a:p>
        </p:txBody>
      </p:sp>
      <p:sp>
        <p:nvSpPr>
          <p:cNvPr id="6" name="Rounded Rectangle 5"/>
          <p:cNvSpPr/>
          <p:nvPr/>
        </p:nvSpPr>
        <p:spPr>
          <a:xfrm>
            <a:off x="6248095" y="1737360"/>
            <a:ext cx="5212080" cy="4480560"/>
          </a:xfrm>
          <a:prstGeom prst="roundRect">
            <a:avLst/>
          </a:prstGeom>
          <a:solidFill>
            <a:srgbClr val="182136"/>
          </a:solidFill>
          <a:ln w="19050">
            <a:solidFill>
              <a:srgbClr val="2D3C5C"/>
            </a:solidFill>
          </a:ln>
        </p:spPr>
        <p:style>
          <a:lnRef idx="1">
            <a:schemeClr val="accent1"/>
          </a:lnRef>
          <a:fillRef idx="3">
            <a:schemeClr val="accent1"/>
          </a:fillRef>
          <a:effectRef idx="2">
            <a:schemeClr val="accent1"/>
          </a:effectRef>
          <a:fontRef idx="minor">
            <a:schemeClr val="lt1"/>
          </a:fontRef>
        </p:style>
        <p:txBody>
          <a:bodyPr rtlCol="0" anchor="ctr" wrap="square" lIns="274320" rIns="274320" tIns="274320" bIns="274320"/>
          <a:lstStyle/>
          <a:p>
            <a:pPr algn="ctr">
              <a:defRPr sz="1100" b="1">
                <a:solidFill>
                  <a:srgbClr val="34D399"/>
                </a:solidFill>
              </a:defRPr>
            </a:pPr>
            <a:r>
              <a:t>【机械检查 13/13】</a:t>
            </a:r>
          </a:p>
          <a:p>
            <a:pPr>
              <a:spcBef>
                <a:spcPts val="400"/>
              </a:spcBef>
              <a:defRPr sz="1600" b="1">
                <a:solidFill>
                  <a:srgbClr val="F8FAFC"/>
                </a:solidFill>
              </a:defRPr>
            </a:pPr>
            <a:r>
              <a:t>自动化闸门 13 项机械项 (B1–B13)</a:t>
            </a:r>
          </a:p>
          <a:p>
            <a:pPr>
              <a:spcBef>
                <a:spcPts val="1000"/>
              </a:spcBef>
              <a:defRPr sz="1200">
                <a:solidFill>
                  <a:srgbClr val="E2E8F0"/>
                </a:solidFill>
              </a:defRPr>
            </a:pPr>
            <a:r>
              <a:t>■ B1 数字接地：全稿所有数字在底稿可溯源，且每页必带来源行。</a:t>
            </a:r>
            <a:br/>
            <a:r>
              <a:t>■ B2 决定句：命中拟融资、出让股权、投后估值四项动词。</a:t>
            </a:r>
            <a:br/>
            <a:r>
              <a:t>■ B3 待赌项：明确使用「尚未验证/待赌假设」等严谨词汇。</a:t>
            </a:r>
            <a:br/>
            <a:r>
              <a:t>■ B4 &amp; B4b 资金配平：分项百分比 30%+25%+25%+20%=100%，金额 360+300+300+240=1200 万元双严格配平。</a:t>
            </a:r>
            <a:br/>
            <a:r>
              <a:t>■ B5 估值口径：明确标明「投后估值」与「投前估值」。</a:t>
            </a:r>
            <a:br/>
            <a:r>
              <a:t>■ B7 完成时出处：完成时描述（已发生/已交付）每页必须配来源出处。</a:t>
            </a:r>
            <a:br/>
            <a:r>
              <a:t>■ B8 单位经济：实测、报价、假设显式标注。</a:t>
            </a:r>
            <a:br/>
            <a:r>
              <a:t>■ B9 市场乘法：包含自下而上乘法算式痕迹与数据源。</a:t>
            </a:r>
            <a:br/>
            <a:r>
              <a:t>■ B10 护城河否定词：明确写明「不构成护城河」、「不构成壁垒」。</a:t>
            </a:r>
            <a:br/>
            <a:r>
              <a:t>■ B11 停手判据：同时包含明确停手叫停动作与核心成败判据。</a:t>
            </a:r>
            <a:br/>
            <a:r>
              <a:t>■ B13 可证伪：包含「若...我方判断...不成立」证伪条件。</a:t>
            </a:r>
          </a:p>
        </p:txBody>
      </p:sp>
      <p:sp>
        <p:nvSpPr>
          <p:cNvPr id="7" name="TextBox 6"/>
          <p:cNvSpPr txBox="1"/>
          <p:nvPr/>
        </p:nvSpPr>
        <p:spPr>
          <a:xfrm>
            <a:off x="731520" y="6309360"/>
            <a:ext cx="10728655" cy="365760"/>
          </a:xfrm>
          <a:prstGeom prst="rect">
            <a:avLst/>
          </a:prstGeom>
          <a:noFill/>
        </p:spPr>
        <p:txBody>
          <a:bodyPr wrap="square" lIns="0" tIns="0" rIns="0" bIns="0">
            <a:spAutoFit/>
          </a:bodyPr>
          <a:lstStyle/>
          <a:p>
            <a:pPr>
              <a:defRPr sz="950">
                <a:solidFill>
                  <a:srgbClr val="64748B"/>
                </a:solidFill>
                <a:latin typeface="Arial"/>
              </a:defRPr>
            </a:pPr>
            <a:r>
              <a:t>出处：https://1117.sinogenomics.com/ 商业计划书判据体系与 check_bp.py 闸门检测结果。</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